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3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3111F"/>
          </a:solidFill>
          <a:ln w="12700">
            <a:solidFill>
              <a:srgbClr val="03111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6720840" y="0"/>
            <a:ext cx="5468112" cy="68580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4" name="Image 0" descr="/mnt/data/afridirect_luxury_brand_emblem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6288" y="882396"/>
            <a:ext cx="5047488" cy="50474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58368" y="658368"/>
            <a:ext cx="5806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FOUNDING MEMBERS ELITE INNER CIRCLE CLUB</a:t>
            </a:r>
            <a:endParaRPr lang="en-US" sz="920" dirty="0"/>
          </a:p>
        </p:txBody>
      </p:sp>
      <p:sp>
        <p:nvSpPr>
          <p:cNvPr id="6" name="Text 3"/>
          <p:cNvSpPr/>
          <p:nvPr/>
        </p:nvSpPr>
        <p:spPr>
          <a:xfrm>
            <a:off x="658368" y="1143000"/>
            <a:ext cx="548640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9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private circle for proven market leaders.</a:t>
            </a:r>
            <a:endParaRPr lang="en-US" sz="3900" dirty="0"/>
          </a:p>
        </p:txBody>
      </p:sp>
      <p:sp>
        <p:nvSpPr>
          <p:cNvPr id="7" name="Text 4"/>
          <p:cNvSpPr/>
          <p:nvPr/>
        </p:nvSpPr>
        <p:spPr>
          <a:xfrm>
            <a:off x="694944" y="3154680"/>
            <a:ext cx="5349240" cy="10241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Launch profile for a selective, invitation-led trade development club designed to establish trusted direct trade corridors before marketplace expansion.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58368" y="4709160"/>
            <a:ext cx="5440680" cy="841248"/>
          </a:xfrm>
          <a:prstGeom prst="rect">
            <a:avLst>
              <a:gd name="adj" fmla="val 5435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96112" y="4910328"/>
            <a:ext cx="4965192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Elite first. Verified always. Marketplace later.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Confidential</a:t>
            </a:r>
            <a:endParaRPr lang="en-US" sz="740" dirty="0"/>
          </a:p>
        </p:txBody>
      </p:sp>
      <p:sp>
        <p:nvSpPr>
          <p:cNvPr id="11" name="Text 8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12" name="Shape 9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78638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GOVERNANCE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786384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private club needs visible standards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78638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Prestige is protected by conduct, confidentiality, verification discipline and real accountability.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685800" y="2377440"/>
            <a:ext cx="2558034" cy="2176272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50392" y="25420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STANDARD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850392" y="29077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Direct trade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50392" y="3511296"/>
            <a:ext cx="222885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Members reduce unnecessary layers and disclose productive roles clearly.</a:t>
            </a:r>
            <a:endParaRPr lang="en-US" sz="1180" dirty="0"/>
          </a:p>
        </p:txBody>
      </p:sp>
      <p:sp>
        <p:nvSpPr>
          <p:cNvPr id="9" name="Shape 7"/>
          <p:cNvSpPr/>
          <p:nvPr/>
        </p:nvSpPr>
        <p:spPr>
          <a:xfrm>
            <a:off x="3445002" y="2377440"/>
            <a:ext cx="2558034" cy="2176272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609594" y="25420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STANDARD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3609594" y="29077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Verified authority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3609594" y="3511296"/>
            <a:ext cx="222885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 member may claim mandate, title, allocation or control without evidence.</a:t>
            </a:r>
            <a:endParaRPr lang="en-US" sz="1180" dirty="0"/>
          </a:p>
        </p:txBody>
      </p:sp>
      <p:sp>
        <p:nvSpPr>
          <p:cNvPr id="13" name="Shape 11"/>
          <p:cNvSpPr/>
          <p:nvPr/>
        </p:nvSpPr>
        <p:spPr>
          <a:xfrm>
            <a:off x="6204204" y="2377440"/>
            <a:ext cx="2558034" cy="2176272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368796" y="25420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STANDARD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6368796" y="29077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Confidentiality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6368796" y="3511296"/>
            <a:ext cx="222885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Sensitive counterparties, documents and opportunities remain protected.</a:t>
            </a:r>
            <a:endParaRPr lang="en-US" sz="1180" dirty="0"/>
          </a:p>
        </p:txBody>
      </p:sp>
      <p:sp>
        <p:nvSpPr>
          <p:cNvPr id="17" name="Shape 15"/>
          <p:cNvSpPr/>
          <p:nvPr/>
        </p:nvSpPr>
        <p:spPr>
          <a:xfrm>
            <a:off x="8963406" y="2377440"/>
            <a:ext cx="2558034" cy="2176272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127998" y="25420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STANDARD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9127998" y="29077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Remedy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9127998" y="3511296"/>
            <a:ext cx="2228850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Misconduct triggers review, correction, suspension or exclusion.</a:t>
            </a:r>
            <a:endParaRPr lang="en-US" sz="1180" dirty="0"/>
          </a:p>
        </p:txBody>
      </p:sp>
      <p:sp>
        <p:nvSpPr>
          <p:cNvPr id="21" name="Text 19"/>
          <p:cNvSpPr/>
          <p:nvPr/>
        </p:nvSpPr>
        <p:spPr>
          <a:xfrm>
            <a:off x="914400" y="5193792"/>
            <a:ext cx="10287000" cy="4114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indent="0" marL="0">
              <a:buNone/>
            </a:pPr>
            <a:r>
              <a:rPr lang="en-US" sz="140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Recommended governance: Founding Council, Membership Committee, Trade Verification Desk, Sector Tables and Country / Regional Chairs.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Governance</a:t>
            </a:r>
            <a:endParaRPr lang="en-US" sz="740" dirty="0"/>
          </a:p>
        </p:txBody>
      </p:sp>
      <p:sp>
        <p:nvSpPr>
          <p:cNvPr id="23" name="Text 21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4" name="Shape 22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B2A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76809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COMMERCIAL MODEL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76809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Founding member economics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768096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Early revenue should reinforce scarcity, service quality and the practical value of verified direct trade.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685800" y="2423160"/>
            <a:ext cx="3033979" cy="502006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95528" y="2542032"/>
            <a:ext cx="2814523" cy="35570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REVENUE STREAM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3719779" y="2423160"/>
            <a:ext cx="2600554" cy="502006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829507" y="2542032"/>
            <a:ext cx="2381098" cy="35570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LAUNCH TIMING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6320333" y="2423160"/>
            <a:ext cx="5201107" cy="502006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430061" y="2542032"/>
            <a:ext cx="4981651" cy="35570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COMMERCIAL LOGIC</a:t>
            </a:r>
            <a:endParaRPr lang="en-US" sz="850" dirty="0"/>
          </a:p>
        </p:txBody>
      </p:sp>
      <p:sp>
        <p:nvSpPr>
          <p:cNvPr id="11" name="Shape 9"/>
          <p:cNvSpPr/>
          <p:nvPr/>
        </p:nvSpPr>
        <p:spPr>
          <a:xfrm>
            <a:off x="685800" y="2925166"/>
            <a:ext cx="3033979" cy="5577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95528" y="3007462"/>
            <a:ext cx="2814523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Founding contribution</a:t>
            </a:r>
            <a:endParaRPr lang="en-US" sz="1030" dirty="0"/>
          </a:p>
        </p:txBody>
      </p:sp>
      <p:sp>
        <p:nvSpPr>
          <p:cNvPr id="13" name="Shape 11"/>
          <p:cNvSpPr/>
          <p:nvPr/>
        </p:nvSpPr>
        <p:spPr>
          <a:xfrm>
            <a:off x="3719779" y="2925166"/>
            <a:ext cx="2600554" cy="5577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829507" y="3007462"/>
            <a:ext cx="2381098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Launch</a:t>
            </a:r>
            <a:endParaRPr lang="en-US" sz="1030" dirty="0"/>
          </a:p>
        </p:txBody>
      </p:sp>
      <p:sp>
        <p:nvSpPr>
          <p:cNvPr id="15" name="Shape 13"/>
          <p:cNvSpPr/>
          <p:nvPr/>
        </p:nvSpPr>
        <p:spPr>
          <a:xfrm>
            <a:off x="6320333" y="2925166"/>
            <a:ext cx="5201107" cy="5577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430061" y="3007462"/>
            <a:ext cx="4981651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Premium contribution for early members shaping standards and access.</a:t>
            </a:r>
            <a:endParaRPr lang="en-US" sz="1030" dirty="0"/>
          </a:p>
        </p:txBody>
      </p:sp>
      <p:sp>
        <p:nvSpPr>
          <p:cNvPr id="17" name="Shape 15"/>
          <p:cNvSpPr/>
          <p:nvPr/>
        </p:nvSpPr>
        <p:spPr>
          <a:xfrm>
            <a:off x="685800" y="3482950"/>
            <a:ext cx="3033979" cy="5577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95528" y="3565246"/>
            <a:ext cx="2814523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Annual elite membership</a:t>
            </a:r>
            <a:endParaRPr lang="en-US" sz="1030" dirty="0"/>
          </a:p>
        </p:txBody>
      </p:sp>
      <p:sp>
        <p:nvSpPr>
          <p:cNvPr id="19" name="Shape 17"/>
          <p:cNvSpPr/>
          <p:nvPr/>
        </p:nvSpPr>
        <p:spPr>
          <a:xfrm>
            <a:off x="3719779" y="3482950"/>
            <a:ext cx="2600554" cy="5577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829507" y="3565246"/>
            <a:ext cx="2381098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Launch onward</a:t>
            </a:r>
            <a:endParaRPr lang="en-US" sz="1030" dirty="0"/>
          </a:p>
        </p:txBody>
      </p:sp>
      <p:sp>
        <p:nvSpPr>
          <p:cNvPr id="21" name="Shape 19"/>
          <p:cNvSpPr/>
          <p:nvPr/>
        </p:nvSpPr>
        <p:spPr>
          <a:xfrm>
            <a:off x="6320333" y="3482950"/>
            <a:ext cx="5201107" cy="5577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6430061" y="3565246"/>
            <a:ext cx="4981651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Recurring access to private rooms, briefings, introductions and priority tools.</a:t>
            </a:r>
            <a:endParaRPr lang="en-US" sz="1030" dirty="0"/>
          </a:p>
        </p:txBody>
      </p:sp>
      <p:sp>
        <p:nvSpPr>
          <p:cNvPr id="23" name="Shape 21"/>
          <p:cNvSpPr/>
          <p:nvPr/>
        </p:nvSpPr>
        <p:spPr>
          <a:xfrm>
            <a:off x="685800" y="4040734"/>
            <a:ext cx="3033979" cy="5577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95528" y="4123030"/>
            <a:ext cx="2814523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DTC / DTI support fees</a:t>
            </a:r>
            <a:endParaRPr lang="en-US" sz="1030" dirty="0"/>
          </a:p>
        </p:txBody>
      </p:sp>
      <p:sp>
        <p:nvSpPr>
          <p:cNvPr id="25" name="Shape 23"/>
          <p:cNvSpPr/>
          <p:nvPr/>
        </p:nvSpPr>
        <p:spPr>
          <a:xfrm>
            <a:off x="3719779" y="4040734"/>
            <a:ext cx="2600554" cy="5577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829507" y="4123030"/>
            <a:ext cx="2381098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Launch onward</a:t>
            </a:r>
            <a:endParaRPr lang="en-US" sz="1030" dirty="0"/>
          </a:p>
        </p:txBody>
      </p:sp>
      <p:sp>
        <p:nvSpPr>
          <p:cNvPr id="27" name="Shape 25"/>
          <p:cNvSpPr/>
          <p:nvPr/>
        </p:nvSpPr>
        <p:spPr>
          <a:xfrm>
            <a:off x="6320333" y="4040734"/>
            <a:ext cx="5201107" cy="5577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6430061" y="4123030"/>
            <a:ext cx="4981651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Fees for trade file creation, verification support and title-control workflow.</a:t>
            </a:r>
            <a:endParaRPr lang="en-US" sz="1030" dirty="0"/>
          </a:p>
        </p:txBody>
      </p:sp>
      <p:sp>
        <p:nvSpPr>
          <p:cNvPr id="29" name="Shape 27"/>
          <p:cNvSpPr/>
          <p:nvPr/>
        </p:nvSpPr>
        <p:spPr>
          <a:xfrm>
            <a:off x="685800" y="4598518"/>
            <a:ext cx="3033979" cy="5577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795528" y="4680814"/>
            <a:ext cx="2814523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Success-based fees</a:t>
            </a:r>
            <a:endParaRPr lang="en-US" sz="1030" dirty="0"/>
          </a:p>
        </p:txBody>
      </p:sp>
      <p:sp>
        <p:nvSpPr>
          <p:cNvPr id="31" name="Shape 29"/>
          <p:cNvSpPr/>
          <p:nvPr/>
        </p:nvSpPr>
        <p:spPr>
          <a:xfrm>
            <a:off x="3719779" y="4598518"/>
            <a:ext cx="2600554" cy="5577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3829507" y="4680814"/>
            <a:ext cx="2381098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Phase 2/3</a:t>
            </a:r>
            <a:endParaRPr lang="en-US" sz="1030" dirty="0"/>
          </a:p>
        </p:txBody>
      </p:sp>
      <p:sp>
        <p:nvSpPr>
          <p:cNvPr id="33" name="Shape 31"/>
          <p:cNvSpPr/>
          <p:nvPr/>
        </p:nvSpPr>
        <p:spPr>
          <a:xfrm>
            <a:off x="6320333" y="4598518"/>
            <a:ext cx="5201107" cy="5577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6430061" y="4680814"/>
            <a:ext cx="4981651" cy="4297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Applied carefully where AfriDirect materially creates trade value.</a:t>
            </a:r>
            <a:endParaRPr lang="en-US" sz="1030" dirty="0"/>
          </a:p>
        </p:txBody>
      </p:sp>
      <p:sp>
        <p:nvSpPr>
          <p:cNvPr id="35" name="Shape 33"/>
          <p:cNvSpPr/>
          <p:nvPr/>
        </p:nvSpPr>
        <p:spPr>
          <a:xfrm>
            <a:off x="1097280" y="5532120"/>
            <a:ext cx="9966960" cy="594360"/>
          </a:xfrm>
          <a:prstGeom prst="rect">
            <a:avLst>
              <a:gd name="adj" fmla="val 7692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1335024" y="5733288"/>
            <a:ext cx="9491472" cy="1920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AfriDirect earns by increasing trade productivity—not by adding another empty layer.</a:t>
            </a:r>
            <a:endParaRPr lang="en-US" sz="2100" dirty="0"/>
          </a:p>
        </p:txBody>
      </p:sp>
      <p:sp>
        <p:nvSpPr>
          <p:cNvPr id="37" name="Text 35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Economics</a:t>
            </a:r>
            <a:endParaRPr lang="en-US" sz="740" dirty="0"/>
          </a:p>
        </p:txBody>
      </p:sp>
      <p:sp>
        <p:nvSpPr>
          <p:cNvPr id="38" name="Text 36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39" name="Shape 37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corridor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80467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NETWORK DESIGN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80467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Country and regional circles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80467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first phase should admit only a few proven leaders per priority country or region, then use sector tables to create structured corridors.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777240" y="2971800"/>
            <a:ext cx="3246120" cy="1143000"/>
          </a:xfrm>
          <a:prstGeom prst="rect">
            <a:avLst/>
          </a:prstGeom>
          <a:solidFill>
            <a:srgbClr val="071A2D">
              <a:alpha val="92000"/>
            </a:srgbClr>
          </a:solidFill>
          <a:ln w="1016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41832" y="3063240"/>
            <a:ext cx="2916936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E2C16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3–5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941832" y="3721608"/>
            <a:ext cx="291693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8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Founding leaders per priority country / region to protect quality.</a:t>
            </a:r>
            <a:endParaRPr lang="en-US" sz="1280" dirty="0"/>
          </a:p>
        </p:txBody>
      </p:sp>
      <p:sp>
        <p:nvSpPr>
          <p:cNvPr id="9" name="Shape 6"/>
          <p:cNvSpPr/>
          <p:nvPr/>
        </p:nvSpPr>
        <p:spPr>
          <a:xfrm>
            <a:off x="4471416" y="2971800"/>
            <a:ext cx="3246120" cy="1143000"/>
          </a:xfrm>
          <a:prstGeom prst="rect">
            <a:avLst/>
          </a:prstGeom>
          <a:solidFill>
            <a:srgbClr val="071A2D">
              <a:alpha val="92000"/>
            </a:srgbClr>
          </a:solidFill>
          <a:ln w="1016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636008" y="3063240"/>
            <a:ext cx="2916936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E2C16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2600" dirty="0"/>
          </a:p>
        </p:txBody>
      </p:sp>
      <p:sp>
        <p:nvSpPr>
          <p:cNvPr id="11" name="Text 8"/>
          <p:cNvSpPr/>
          <p:nvPr/>
        </p:nvSpPr>
        <p:spPr>
          <a:xfrm>
            <a:off x="4636008" y="3721608"/>
            <a:ext cx="291693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8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Priority sectors to organize early deal flow and standards.</a:t>
            </a:r>
            <a:endParaRPr lang="en-US" sz="1280" dirty="0"/>
          </a:p>
        </p:txBody>
      </p:sp>
      <p:sp>
        <p:nvSpPr>
          <p:cNvPr id="12" name="Shape 9"/>
          <p:cNvSpPr/>
          <p:nvPr/>
        </p:nvSpPr>
        <p:spPr>
          <a:xfrm>
            <a:off x="8156448" y="2971800"/>
            <a:ext cx="3246120" cy="1143000"/>
          </a:xfrm>
          <a:prstGeom prst="rect">
            <a:avLst/>
          </a:prstGeom>
          <a:solidFill>
            <a:srgbClr val="071A2D">
              <a:alpha val="92000"/>
            </a:srgbClr>
          </a:solidFill>
          <a:ln w="1016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321040" y="3063240"/>
            <a:ext cx="2916936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E2C16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8321040" y="3721608"/>
            <a:ext cx="291693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8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Country chair or regional lead to support local credibility.</a:t>
            </a:r>
            <a:endParaRPr lang="en-US" sz="1280" dirty="0"/>
          </a:p>
        </p:txBody>
      </p:sp>
      <p:sp>
        <p:nvSpPr>
          <p:cNvPr id="15" name="Text 12"/>
          <p:cNvSpPr/>
          <p:nvPr/>
        </p:nvSpPr>
        <p:spPr>
          <a:xfrm>
            <a:off x="960120" y="4919472"/>
            <a:ext cx="10332720" cy="5029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indent="0" marL="0">
              <a:buNone/>
            </a:pPr>
            <a:r>
              <a:rPr lang="en-US" sz="146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Initial sectors: agriculture, community mining and minerals, logistics, infrastructure, manufacturing, energy and specialist services.</a:t>
            </a:r>
            <a:endParaRPr lang="en-US" sz="1460" dirty="0"/>
          </a:p>
        </p:txBody>
      </p:sp>
      <p:sp>
        <p:nvSpPr>
          <p:cNvPr id="16" name="Text 13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Country model</a:t>
            </a:r>
            <a:endParaRPr lang="en-US" sz="740" dirty="0"/>
          </a:p>
        </p:txBody>
      </p:sp>
      <p:sp>
        <p:nvSpPr>
          <p:cNvPr id="17" name="Text 14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18" name="Shape 15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3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7589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IMMEDIATE PLAN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75895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90-day launch plan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75895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disciplined private launch creates the first member base, standards and verified opportunities before the digital platform expands.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777240" y="2834640"/>
            <a:ext cx="10698480" cy="0"/>
          </a:xfrm>
          <a:prstGeom prst="line">
            <a:avLst/>
          </a:prstGeom>
          <a:noFill/>
          <a:ln w="13970">
            <a:solidFill>
              <a:srgbClr val="C9A14A">
                <a:alpha val="90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95528" y="2688336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77240" y="3163824"/>
            <a:ext cx="25237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Days 0–30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777240" y="3465576"/>
            <a:ext cx="252374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Define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77240" y="3995928"/>
            <a:ext cx="252374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Finalize club name, charter, founding invitation, application form and target member list.</a:t>
            </a:r>
            <a:endParaRPr lang="en-US" sz="1140" dirty="0"/>
          </a:p>
        </p:txBody>
      </p:sp>
      <p:sp>
        <p:nvSpPr>
          <p:cNvPr id="10" name="Shape 8"/>
          <p:cNvSpPr/>
          <p:nvPr/>
        </p:nvSpPr>
        <p:spPr>
          <a:xfrm>
            <a:off x="3520440" y="2688336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502152" y="3163824"/>
            <a:ext cx="25237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Days 31–60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3502152" y="3465576"/>
            <a:ext cx="252374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Qualify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3502152" y="3995928"/>
            <a:ext cx="252374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Conduct private outreach, review candidates and approve the first founding members.</a:t>
            </a:r>
            <a:endParaRPr lang="en-US" sz="1140" dirty="0"/>
          </a:p>
        </p:txBody>
      </p:sp>
      <p:sp>
        <p:nvSpPr>
          <p:cNvPr id="14" name="Shape 12"/>
          <p:cNvSpPr/>
          <p:nvPr/>
        </p:nvSpPr>
        <p:spPr>
          <a:xfrm>
            <a:off x="6245352" y="2688336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227064" y="3163824"/>
            <a:ext cx="25237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Days 61–90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6227064" y="3465576"/>
            <a:ext cx="252374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Activate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6227064" y="3995928"/>
            <a:ext cx="252374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Open first deal rooms, set country/sector priorities and test DTC/DTI workflow.</a:t>
            </a:r>
            <a:endParaRPr lang="en-US" sz="1140" dirty="0"/>
          </a:p>
        </p:txBody>
      </p:sp>
      <p:sp>
        <p:nvSpPr>
          <p:cNvPr id="18" name="Shape 16"/>
          <p:cNvSpPr/>
          <p:nvPr/>
        </p:nvSpPr>
        <p:spPr>
          <a:xfrm>
            <a:off x="8970264" y="2688336"/>
            <a:ext cx="310896" cy="310896"/>
          </a:xfrm>
          <a:prstGeom prst="ellipse">
            <a:avLst/>
          </a:prstGeom>
          <a:solidFill>
            <a:srgbClr val="E2C16D"/>
          </a:solidFill>
          <a:ln w="12700">
            <a:solidFill>
              <a:srgbClr val="E2C16D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8951976" y="3163824"/>
            <a:ext cx="25237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Month 4+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8951976" y="3465576"/>
            <a:ext cx="252374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Scale carefully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8951976" y="3995928"/>
            <a:ext cx="2523744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Move into closed marketplace prototype and initial institutional partner discussions.</a:t>
            </a:r>
            <a:endParaRPr lang="en-US" sz="1140" dirty="0"/>
          </a:p>
        </p:txBody>
      </p:sp>
      <p:sp>
        <p:nvSpPr>
          <p:cNvPr id="22" name="Text 20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90-day plan</a:t>
            </a:r>
            <a:endParaRPr lang="en-US" sz="740" dirty="0"/>
          </a:p>
        </p:txBody>
      </p:sp>
      <p:sp>
        <p:nvSpPr>
          <p:cNvPr id="23" name="Text 21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4" name="Shape 22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LAUNCH MILESTONES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82296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First 12 months: build authority before volume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822960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Every growth milestone should prove that AfriDirect can organize serious leaders, verified files and credible corridors.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2673706" y="3419856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6" name="Shape 4"/>
          <p:cNvSpPr/>
          <p:nvPr/>
        </p:nvSpPr>
        <p:spPr>
          <a:xfrm>
            <a:off x="4908499" y="3419856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7" name="Shape 5"/>
          <p:cNvSpPr/>
          <p:nvPr/>
        </p:nvSpPr>
        <p:spPr>
          <a:xfrm>
            <a:off x="7143293" y="3419856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9378086" y="3419856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9" name="Shape 7"/>
          <p:cNvSpPr/>
          <p:nvPr/>
        </p:nvSpPr>
        <p:spPr>
          <a:xfrm>
            <a:off x="640080" y="2697480"/>
            <a:ext cx="2033626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8096" y="28072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777240" y="310896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Founding Council</a:t>
            </a:r>
            <a:endParaRPr lang="en-US" sz="1320" dirty="0"/>
          </a:p>
        </p:txBody>
      </p:sp>
      <p:sp>
        <p:nvSpPr>
          <p:cNvPr id="12" name="Text 10"/>
          <p:cNvSpPr/>
          <p:nvPr/>
        </p:nvSpPr>
        <p:spPr>
          <a:xfrm>
            <a:off x="777240" y="36027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Small advisory circle with market credibility.</a:t>
            </a:r>
            <a:endParaRPr lang="en-US" sz="920" dirty="0"/>
          </a:p>
        </p:txBody>
      </p:sp>
      <p:sp>
        <p:nvSpPr>
          <p:cNvPr id="13" name="Shape 11"/>
          <p:cNvSpPr/>
          <p:nvPr/>
        </p:nvSpPr>
        <p:spPr>
          <a:xfrm>
            <a:off x="2874874" y="2697480"/>
            <a:ext cx="2033626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002890" y="28072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3012034" y="310896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Member base</a:t>
            </a:r>
            <a:endParaRPr lang="en-US" sz="1320" dirty="0"/>
          </a:p>
        </p:txBody>
      </p:sp>
      <p:sp>
        <p:nvSpPr>
          <p:cNvPr id="16" name="Text 14"/>
          <p:cNvSpPr/>
          <p:nvPr/>
        </p:nvSpPr>
        <p:spPr>
          <a:xfrm>
            <a:off x="3012034" y="36027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Priority leaders admitted in selected countries.</a:t>
            </a:r>
            <a:endParaRPr lang="en-US" sz="920" dirty="0"/>
          </a:p>
        </p:txBody>
      </p:sp>
      <p:sp>
        <p:nvSpPr>
          <p:cNvPr id="17" name="Shape 15"/>
          <p:cNvSpPr/>
          <p:nvPr/>
        </p:nvSpPr>
        <p:spPr>
          <a:xfrm>
            <a:off x="5109667" y="2697480"/>
            <a:ext cx="2033626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5237683" y="28072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5246827" y="310896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Verified rooms</a:t>
            </a:r>
            <a:endParaRPr lang="en-US" sz="1320" dirty="0"/>
          </a:p>
        </p:txBody>
      </p:sp>
      <p:sp>
        <p:nvSpPr>
          <p:cNvPr id="20" name="Text 18"/>
          <p:cNvSpPr/>
          <p:nvPr/>
        </p:nvSpPr>
        <p:spPr>
          <a:xfrm>
            <a:off x="5246827" y="36027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First opportunities organized with DTC trade files.</a:t>
            </a:r>
            <a:endParaRPr lang="en-US" sz="920" dirty="0"/>
          </a:p>
        </p:txBody>
      </p:sp>
      <p:sp>
        <p:nvSpPr>
          <p:cNvPr id="21" name="Shape 19"/>
          <p:cNvSpPr/>
          <p:nvPr/>
        </p:nvSpPr>
        <p:spPr>
          <a:xfrm>
            <a:off x="7344461" y="2697480"/>
            <a:ext cx="2033626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472477" y="28072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7481621" y="310896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Sector tables</a:t>
            </a:r>
            <a:endParaRPr lang="en-US" sz="1320" dirty="0"/>
          </a:p>
        </p:txBody>
      </p:sp>
      <p:sp>
        <p:nvSpPr>
          <p:cNvPr id="24" name="Text 22"/>
          <p:cNvSpPr/>
          <p:nvPr/>
        </p:nvSpPr>
        <p:spPr>
          <a:xfrm>
            <a:off x="7481621" y="36027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Agriculture, minerals, logistics and infrastructure corridors.</a:t>
            </a:r>
            <a:endParaRPr lang="en-US" sz="920" dirty="0"/>
          </a:p>
        </p:txBody>
      </p:sp>
      <p:sp>
        <p:nvSpPr>
          <p:cNvPr id="25" name="Shape 23"/>
          <p:cNvSpPr/>
          <p:nvPr/>
        </p:nvSpPr>
        <p:spPr>
          <a:xfrm>
            <a:off x="9579254" y="2697480"/>
            <a:ext cx="2033626" cy="1444752"/>
          </a:xfrm>
          <a:prstGeom prst="roundRect">
            <a:avLst>
              <a:gd name="adj" fmla="val 5063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9707270" y="2807208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27" name="Text 25"/>
          <p:cNvSpPr/>
          <p:nvPr/>
        </p:nvSpPr>
        <p:spPr>
          <a:xfrm>
            <a:off x="9716414" y="3108960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Closed beta</a:t>
            </a:r>
            <a:endParaRPr lang="en-US" sz="1320" dirty="0"/>
          </a:p>
        </p:txBody>
      </p:sp>
      <p:sp>
        <p:nvSpPr>
          <p:cNvPr id="28" name="Text 26"/>
          <p:cNvSpPr/>
          <p:nvPr/>
        </p:nvSpPr>
        <p:spPr>
          <a:xfrm>
            <a:off x="9716414" y="3602736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Member-only marketplace prototype and partner network.</a:t>
            </a:r>
            <a:endParaRPr lang="en-US" sz="920" dirty="0"/>
          </a:p>
        </p:txBody>
      </p:sp>
      <p:sp>
        <p:nvSpPr>
          <p:cNvPr id="29" name="Shape 27"/>
          <p:cNvSpPr/>
          <p:nvPr/>
        </p:nvSpPr>
        <p:spPr>
          <a:xfrm>
            <a:off x="841248" y="4773168"/>
            <a:ext cx="2505456" cy="1170432"/>
          </a:xfrm>
          <a:prstGeom prst="rect">
            <a:avLst/>
          </a:prstGeom>
          <a:solidFill>
            <a:srgbClr val="071A2D">
              <a:alpha val="95000"/>
            </a:srgbClr>
          </a:solidFill>
          <a:ln w="889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987552" y="4910328"/>
            <a:ext cx="221284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KPI</a:t>
            </a:r>
            <a:endParaRPr lang="en-US" sz="820" dirty="0"/>
          </a:p>
        </p:txBody>
      </p:sp>
      <p:sp>
        <p:nvSpPr>
          <p:cNvPr id="31" name="Text 29"/>
          <p:cNvSpPr/>
          <p:nvPr/>
        </p:nvSpPr>
        <p:spPr>
          <a:xfrm>
            <a:off x="987552" y="5212080"/>
            <a:ext cx="221284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Quality</a:t>
            </a:r>
            <a:endParaRPr lang="en-US" sz="1420" dirty="0"/>
          </a:p>
        </p:txBody>
      </p:sp>
      <p:sp>
        <p:nvSpPr>
          <p:cNvPr id="32" name="Text 30"/>
          <p:cNvSpPr/>
          <p:nvPr/>
        </p:nvSpPr>
        <p:spPr>
          <a:xfrm>
            <a:off x="987552" y="5596128"/>
            <a:ext cx="221284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 reputation and verified capacity.</a:t>
            </a:r>
            <a:endParaRPr lang="en-US" sz="920" dirty="0"/>
          </a:p>
        </p:txBody>
      </p:sp>
      <p:sp>
        <p:nvSpPr>
          <p:cNvPr id="33" name="Shape 31"/>
          <p:cNvSpPr/>
          <p:nvPr/>
        </p:nvSpPr>
        <p:spPr>
          <a:xfrm>
            <a:off x="3511296" y="4773168"/>
            <a:ext cx="2505456" cy="1170432"/>
          </a:xfrm>
          <a:prstGeom prst="rect">
            <a:avLst/>
          </a:prstGeom>
          <a:solidFill>
            <a:srgbClr val="0B2A22">
              <a:alpha val="95000"/>
            </a:srgbClr>
          </a:solidFill>
          <a:ln w="889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3657600" y="4910328"/>
            <a:ext cx="221284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KPI</a:t>
            </a:r>
            <a:endParaRPr lang="en-US" sz="820" dirty="0"/>
          </a:p>
        </p:txBody>
      </p:sp>
      <p:sp>
        <p:nvSpPr>
          <p:cNvPr id="35" name="Text 33"/>
          <p:cNvSpPr/>
          <p:nvPr/>
        </p:nvSpPr>
        <p:spPr>
          <a:xfrm>
            <a:off x="3657600" y="5212080"/>
            <a:ext cx="221284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Velocity</a:t>
            </a:r>
            <a:endParaRPr lang="en-US" sz="1420" dirty="0"/>
          </a:p>
        </p:txBody>
      </p:sp>
      <p:sp>
        <p:nvSpPr>
          <p:cNvPr id="36" name="Text 34"/>
          <p:cNvSpPr/>
          <p:nvPr/>
        </p:nvSpPr>
        <p:spPr>
          <a:xfrm>
            <a:off x="3657600" y="5596128"/>
            <a:ext cx="221284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Time from introduction to qualified decision.</a:t>
            </a:r>
            <a:endParaRPr lang="en-US" sz="920" dirty="0"/>
          </a:p>
        </p:txBody>
      </p:sp>
      <p:sp>
        <p:nvSpPr>
          <p:cNvPr id="37" name="Shape 35"/>
          <p:cNvSpPr/>
          <p:nvPr/>
        </p:nvSpPr>
        <p:spPr>
          <a:xfrm>
            <a:off x="6181344" y="4773168"/>
            <a:ext cx="2505456" cy="1170432"/>
          </a:xfrm>
          <a:prstGeom prst="rect">
            <a:avLst/>
          </a:prstGeom>
          <a:solidFill>
            <a:srgbClr val="071A2D">
              <a:alpha val="95000"/>
            </a:srgbClr>
          </a:solidFill>
          <a:ln w="889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6327648" y="4910328"/>
            <a:ext cx="221284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KPI</a:t>
            </a:r>
            <a:endParaRPr lang="en-US" sz="820" dirty="0"/>
          </a:p>
        </p:txBody>
      </p:sp>
      <p:sp>
        <p:nvSpPr>
          <p:cNvPr id="39" name="Text 37"/>
          <p:cNvSpPr/>
          <p:nvPr/>
        </p:nvSpPr>
        <p:spPr>
          <a:xfrm>
            <a:off x="6327648" y="5212080"/>
            <a:ext cx="221284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Value</a:t>
            </a:r>
            <a:endParaRPr lang="en-US" sz="1420" dirty="0"/>
          </a:p>
        </p:txBody>
      </p:sp>
      <p:sp>
        <p:nvSpPr>
          <p:cNvPr id="40" name="Text 38"/>
          <p:cNvSpPr/>
          <p:nvPr/>
        </p:nvSpPr>
        <p:spPr>
          <a:xfrm>
            <a:off x="6327648" y="5596128"/>
            <a:ext cx="221284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Trade value under review and completed.</a:t>
            </a:r>
            <a:endParaRPr lang="en-US" sz="920" dirty="0"/>
          </a:p>
        </p:txBody>
      </p:sp>
      <p:sp>
        <p:nvSpPr>
          <p:cNvPr id="41" name="Shape 39"/>
          <p:cNvSpPr/>
          <p:nvPr/>
        </p:nvSpPr>
        <p:spPr>
          <a:xfrm>
            <a:off x="8851392" y="4773168"/>
            <a:ext cx="2505456" cy="1170432"/>
          </a:xfrm>
          <a:prstGeom prst="rect">
            <a:avLst/>
          </a:prstGeom>
          <a:solidFill>
            <a:srgbClr val="0B2A22">
              <a:alpha val="95000"/>
            </a:srgbClr>
          </a:solidFill>
          <a:ln w="889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42" name="Text 40"/>
          <p:cNvSpPr/>
          <p:nvPr/>
        </p:nvSpPr>
        <p:spPr>
          <a:xfrm>
            <a:off x="8997696" y="4910328"/>
            <a:ext cx="221284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KPI</a:t>
            </a:r>
            <a:endParaRPr lang="en-US" sz="820" dirty="0"/>
          </a:p>
        </p:txBody>
      </p:sp>
      <p:sp>
        <p:nvSpPr>
          <p:cNvPr id="43" name="Text 41"/>
          <p:cNvSpPr/>
          <p:nvPr/>
        </p:nvSpPr>
        <p:spPr>
          <a:xfrm>
            <a:off x="8997696" y="5212080"/>
            <a:ext cx="221284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Trust</a:t>
            </a:r>
            <a:endParaRPr lang="en-US" sz="1420" dirty="0"/>
          </a:p>
        </p:txBody>
      </p:sp>
      <p:sp>
        <p:nvSpPr>
          <p:cNvPr id="44" name="Text 42"/>
          <p:cNvSpPr/>
          <p:nvPr/>
        </p:nvSpPr>
        <p:spPr>
          <a:xfrm>
            <a:off x="8997696" y="5596128"/>
            <a:ext cx="221284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Low dispute rate and strong renewals.</a:t>
            </a:r>
            <a:endParaRPr lang="en-US" sz="920" dirty="0"/>
          </a:p>
        </p:txBody>
      </p:sp>
      <p:sp>
        <p:nvSpPr>
          <p:cNvPr id="45" name="Text 43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First-year milestones</a:t>
            </a:r>
            <a:endParaRPr lang="en-US" sz="740" dirty="0"/>
          </a:p>
        </p:txBody>
      </p:sp>
      <p:sp>
        <p:nvSpPr>
          <p:cNvPr id="46" name="Text 44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47" name="Shape 45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3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luxury_brand_emblem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232" y="1120140"/>
            <a:ext cx="4389120" cy="43891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6400" y="1005840"/>
            <a:ext cx="57607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FOUNDING MEMBER CALL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486400" y="1307592"/>
            <a:ext cx="576072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5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invitation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5486400" y="2852928"/>
            <a:ext cx="57607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Join the first circle of proven leaders building direct, ethical and verified trade corridors.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5504688" y="3886200"/>
            <a:ext cx="5440680" cy="841248"/>
          </a:xfrm>
          <a:prstGeom prst="rect">
            <a:avLst>
              <a:gd name="adj" fmla="val 5435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742432" y="4087368"/>
            <a:ext cx="4965192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club becomes the source of trust. The platform becomes the system that scales it.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5504688" y="5074920"/>
            <a:ext cx="5440680" cy="53035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Next step: finalize founding member criteria, launch invitation list, charter and first corridor priorities.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Closing</a:t>
            </a:r>
            <a:endParaRPr lang="en-US" sz="740" dirty="0"/>
          </a:p>
        </p:txBody>
      </p:sp>
      <p:sp>
        <p:nvSpPr>
          <p:cNvPr id="10" name="Text 7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11" name="Shape 8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boardroom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6675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STRATEGIC LAUNCH THESIS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66751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AfriDirect starts with the elite few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66751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first asset is not software. It is trust among proven leaders who can create real trade outcomes.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713232" y="2852928"/>
            <a:ext cx="3383280" cy="1143000"/>
          </a:xfrm>
          <a:prstGeom prst="rect">
            <a:avLst/>
          </a:prstGeom>
          <a:solidFill>
            <a:srgbClr val="071A2D">
              <a:alpha val="92000"/>
            </a:srgbClr>
          </a:solidFill>
          <a:ln w="1016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77824" y="2944368"/>
            <a:ext cx="3054096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E2C16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877824" y="3602736"/>
            <a:ext cx="305409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8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Authority is created by selective admission, not open registration.</a:t>
            </a:r>
            <a:endParaRPr lang="en-US" sz="1280" dirty="0"/>
          </a:p>
        </p:txBody>
      </p:sp>
      <p:sp>
        <p:nvSpPr>
          <p:cNvPr id="9" name="Shape 6"/>
          <p:cNvSpPr/>
          <p:nvPr/>
        </p:nvSpPr>
        <p:spPr>
          <a:xfrm>
            <a:off x="4343400" y="2852928"/>
            <a:ext cx="3383280" cy="1143000"/>
          </a:xfrm>
          <a:prstGeom prst="rect">
            <a:avLst/>
          </a:prstGeom>
          <a:solidFill>
            <a:srgbClr val="071A2D">
              <a:alpha val="92000"/>
            </a:srgbClr>
          </a:solidFill>
          <a:ln w="1016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507992" y="2944368"/>
            <a:ext cx="3054096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E2C16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2600" dirty="0"/>
          </a:p>
        </p:txBody>
      </p:sp>
      <p:sp>
        <p:nvSpPr>
          <p:cNvPr id="11" name="Text 8"/>
          <p:cNvSpPr/>
          <p:nvPr/>
        </p:nvSpPr>
        <p:spPr>
          <a:xfrm>
            <a:off x="4507992" y="3602736"/>
            <a:ext cx="305409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8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Deal flow improves when weak mandates and speculative chains are filtered out early.</a:t>
            </a:r>
            <a:endParaRPr lang="en-US" sz="1280" dirty="0"/>
          </a:p>
        </p:txBody>
      </p:sp>
      <p:sp>
        <p:nvSpPr>
          <p:cNvPr id="12" name="Shape 9"/>
          <p:cNvSpPr/>
          <p:nvPr/>
        </p:nvSpPr>
        <p:spPr>
          <a:xfrm>
            <a:off x="7973568" y="2852928"/>
            <a:ext cx="3383280" cy="1143000"/>
          </a:xfrm>
          <a:prstGeom prst="rect">
            <a:avLst/>
          </a:prstGeom>
          <a:solidFill>
            <a:srgbClr val="071A2D">
              <a:alpha val="92000"/>
            </a:srgbClr>
          </a:solidFill>
          <a:ln w="10160">
            <a:solidFill>
              <a:srgbClr val="C9A14A">
                <a:alpha val="65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138160" y="2944368"/>
            <a:ext cx="3054096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E2C16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8138160" y="3602736"/>
            <a:ext cx="305409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indent="0" marL="0">
              <a:buNone/>
            </a:pPr>
            <a:r>
              <a:rPr lang="en-US" sz="128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later marketplace should scale verified relationships, not replace them.</a:t>
            </a:r>
            <a:endParaRPr lang="en-US" sz="1280" dirty="0"/>
          </a:p>
        </p:txBody>
      </p:sp>
      <p:pic>
        <p:nvPicPr>
          <p:cNvPr id="15" name="Image 1" descr="/mnt/data/afridirect_innercircle_emblem_crop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424" y="347472"/>
            <a:ext cx="831273" cy="73152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Launch thesis</a:t>
            </a:r>
            <a:endParaRPr lang="en-US" sz="740" dirty="0"/>
          </a:p>
        </p:txBody>
      </p:sp>
      <p:sp>
        <p:nvSpPr>
          <p:cNvPr id="17" name="Text 13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18" name="Shape 14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76809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COMMERCIAL PROBLEM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76809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problem: high-value trade is polluted by noise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768096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Serious business people are forced to navigate weak mandates, poor documentation and layers that extract margin without improving execution.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685800" y="2606040"/>
            <a:ext cx="2558034" cy="18745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50392" y="27706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FRICTION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850392" y="31363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Unverified introductions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50392" y="3739896"/>
            <a:ext cx="2228850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Time is lost on parties without authority, product, demand, funding or operational capacity.</a:t>
            </a:r>
            <a:endParaRPr lang="en-US" sz="1180" dirty="0"/>
          </a:p>
        </p:txBody>
      </p:sp>
      <p:sp>
        <p:nvSpPr>
          <p:cNvPr id="9" name="Shape 7"/>
          <p:cNvSpPr/>
          <p:nvPr/>
        </p:nvSpPr>
        <p:spPr>
          <a:xfrm>
            <a:off x="3445002" y="2606040"/>
            <a:ext cx="2558034" cy="18745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609594" y="27706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LEAKAGE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3609594" y="31363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Daisy-chain margin loss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3609594" y="3739896"/>
            <a:ext cx="2228850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Too many links sit between the buyer and seller, making growth harder and pricing less competitive.</a:t>
            </a:r>
            <a:endParaRPr lang="en-US" sz="1180" dirty="0"/>
          </a:p>
        </p:txBody>
      </p:sp>
      <p:sp>
        <p:nvSpPr>
          <p:cNvPr id="13" name="Shape 11"/>
          <p:cNvSpPr/>
          <p:nvPr/>
        </p:nvSpPr>
        <p:spPr>
          <a:xfrm>
            <a:off x="6204204" y="2606040"/>
            <a:ext cx="2558034" cy="18745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368796" y="27706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RISK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6368796" y="31363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Document uncertainty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6368796" y="3739896"/>
            <a:ext cx="2228850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Offers, mandates, title records, inspections and payment evidence are fragmented or unverifiable.</a:t>
            </a:r>
            <a:endParaRPr lang="en-US" sz="1180" dirty="0"/>
          </a:p>
        </p:txBody>
      </p:sp>
      <p:sp>
        <p:nvSpPr>
          <p:cNvPr id="17" name="Shape 15"/>
          <p:cNvSpPr/>
          <p:nvPr/>
        </p:nvSpPr>
        <p:spPr>
          <a:xfrm>
            <a:off x="8963406" y="2606040"/>
            <a:ext cx="2558034" cy="18745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127998" y="277063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RESULT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9127998" y="313639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Deals stall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9127998" y="3739896"/>
            <a:ext cx="2228850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Legitimate operators avoid open platforms and delay decisions because the trust environment is weak.</a:t>
            </a:r>
            <a:endParaRPr lang="en-US" sz="1180" dirty="0"/>
          </a:p>
        </p:txBody>
      </p:sp>
      <p:sp>
        <p:nvSpPr>
          <p:cNvPr id="21" name="Shape 19"/>
          <p:cNvSpPr/>
          <p:nvPr/>
        </p:nvSpPr>
        <p:spPr>
          <a:xfrm>
            <a:off x="1965960" y="4919472"/>
            <a:ext cx="8275320" cy="768096"/>
          </a:xfrm>
          <a:prstGeom prst="rect">
            <a:avLst>
              <a:gd name="adj" fmla="val 5952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2203704" y="5120640"/>
            <a:ext cx="7799832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Productive intermediaries are welcome. Empty chains are not.</a:t>
            </a:r>
            <a:endParaRPr lang="en-US" sz="2100" dirty="0"/>
          </a:p>
        </p:txBody>
      </p:sp>
      <p:pic>
        <p:nvPicPr>
          <p:cNvPr id="23" name="Image 0" descr="/mnt/data/afridirect_innercircle_emblem_cro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1424" y="347472"/>
            <a:ext cx="831273" cy="731520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Problem statement</a:t>
            </a:r>
            <a:endParaRPr lang="en-US" sz="740" dirty="0"/>
          </a:p>
        </p:txBody>
      </p:sp>
      <p:sp>
        <p:nvSpPr>
          <p:cNvPr id="25" name="Text 22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6" name="Shape 23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3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innercircle_emblem_cro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" y="1537106"/>
            <a:ext cx="4206240" cy="37014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74920" y="822960"/>
            <a:ext cx="6217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CLUB CONCEPT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074920" y="1124712"/>
            <a:ext cx="6217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Inner Circle answer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074920" y="2057400"/>
            <a:ext cx="62179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private trade boardroom where proven leaders can access verified counterparties, curated opportunities and disciplined trade support.</a:t>
            </a:r>
            <a:endParaRPr lang="en-US" sz="1360" dirty="0"/>
          </a:p>
        </p:txBody>
      </p:sp>
      <p:sp>
        <p:nvSpPr>
          <p:cNvPr id="6" name="Text 3"/>
          <p:cNvSpPr/>
          <p:nvPr/>
        </p:nvSpPr>
        <p:spPr>
          <a:xfrm>
            <a:off x="5120640" y="2816352"/>
            <a:ext cx="6035040" cy="7132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indent="0" marL="0">
              <a:buNone/>
            </a:pPr>
            <a:r>
              <a:rPr lang="en-US" sz="146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Founding Circle is a launch-stage club for the market leaders who can shape standards, corridors and member culture before the wider platform opens.</a:t>
            </a:r>
            <a:endParaRPr lang="en-US" sz="1460" dirty="0"/>
          </a:p>
        </p:txBody>
      </p:sp>
      <p:sp>
        <p:nvSpPr>
          <p:cNvPr id="7" name="Shape 4"/>
          <p:cNvSpPr/>
          <p:nvPr/>
        </p:nvSpPr>
        <p:spPr>
          <a:xfrm>
            <a:off x="5120640" y="3913632"/>
            <a:ext cx="1917192" cy="14173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285232" y="4078224"/>
            <a:ext cx="158800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ACCESS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5285232" y="4443984"/>
            <a:ext cx="158800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Selective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5285232" y="5047488"/>
            <a:ext cx="1588008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Membership by application, nomination and review.</a:t>
            </a:r>
            <a:endParaRPr lang="en-US" sz="1180" dirty="0"/>
          </a:p>
        </p:txBody>
      </p:sp>
      <p:sp>
        <p:nvSpPr>
          <p:cNvPr id="11" name="Shape 8"/>
          <p:cNvSpPr/>
          <p:nvPr/>
        </p:nvSpPr>
        <p:spPr>
          <a:xfrm>
            <a:off x="7202424" y="3913632"/>
            <a:ext cx="1917192" cy="14173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367016" y="4078224"/>
            <a:ext cx="158800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TRUST</a:t>
            </a:r>
            <a:endParaRPr lang="en-US" sz="850" dirty="0"/>
          </a:p>
        </p:txBody>
      </p:sp>
      <p:sp>
        <p:nvSpPr>
          <p:cNvPr id="13" name="Text 10"/>
          <p:cNvSpPr/>
          <p:nvPr/>
        </p:nvSpPr>
        <p:spPr>
          <a:xfrm>
            <a:off x="7367016" y="4443984"/>
            <a:ext cx="158800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Verified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7367016" y="5047488"/>
            <a:ext cx="1588008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Identity, capacity, documents and trade intent are reviewed.</a:t>
            </a:r>
            <a:endParaRPr lang="en-US" sz="1180" dirty="0"/>
          </a:p>
        </p:txBody>
      </p:sp>
      <p:sp>
        <p:nvSpPr>
          <p:cNvPr id="15" name="Shape 12"/>
          <p:cNvSpPr/>
          <p:nvPr/>
        </p:nvSpPr>
        <p:spPr>
          <a:xfrm>
            <a:off x="9284208" y="3913632"/>
            <a:ext cx="1917192" cy="14173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9448800" y="4078224"/>
            <a:ext cx="158800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GROWTH</a:t>
            </a:r>
            <a:endParaRPr lang="en-US" sz="850" dirty="0"/>
          </a:p>
        </p:txBody>
      </p:sp>
      <p:sp>
        <p:nvSpPr>
          <p:cNvPr id="17" name="Text 14"/>
          <p:cNvSpPr/>
          <p:nvPr/>
        </p:nvSpPr>
        <p:spPr>
          <a:xfrm>
            <a:off x="9448800" y="4443984"/>
            <a:ext cx="158800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Amplified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9448800" y="5047488"/>
            <a:ext cx="1588008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Members gain support to expand inbound and outbound trade.</a:t>
            </a:r>
            <a:endParaRPr lang="en-US" sz="1180" dirty="0"/>
          </a:p>
        </p:txBody>
      </p:sp>
      <p:sp>
        <p:nvSpPr>
          <p:cNvPr id="19" name="Text 16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Club concept</a:t>
            </a:r>
            <a:endParaRPr lang="en-US" sz="740" dirty="0"/>
          </a:p>
        </p:txBody>
      </p:sp>
      <p:sp>
        <p:nvSpPr>
          <p:cNvPr id="20" name="Text 17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1" name="Shape 18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B2A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777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 PROFILE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77724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Who belongs in the first circle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777240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small number of proven market leaders in each country or region—people who already have credibility, capacity and strategic reach.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685800" y="2423160"/>
            <a:ext cx="2708910" cy="433426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95528" y="2542032"/>
            <a:ext cx="2489454" cy="28712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 TYPE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3394710" y="2423160"/>
            <a:ext cx="4117543" cy="433426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504438" y="2542032"/>
            <a:ext cx="3898087" cy="28712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PROOF EXPECTED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7512253" y="2423160"/>
            <a:ext cx="4009187" cy="433426"/>
          </a:xfrm>
          <a:prstGeom prst="rect">
            <a:avLst/>
          </a:prstGeom>
          <a:solidFill>
            <a:srgbClr val="071A2D"/>
          </a:solidFill>
          <a:ln w="6350">
            <a:solidFill>
              <a:srgbClr val="C9A14A">
                <a:alpha val="40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621981" y="2542032"/>
            <a:ext cx="3789731" cy="28712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VALUE TO THE CLUB</a:t>
            </a:r>
            <a:endParaRPr lang="en-US" sz="850" dirty="0"/>
          </a:p>
        </p:txBody>
      </p:sp>
      <p:sp>
        <p:nvSpPr>
          <p:cNvPr id="11" name="Shape 9"/>
          <p:cNvSpPr/>
          <p:nvPr/>
        </p:nvSpPr>
        <p:spPr>
          <a:xfrm>
            <a:off x="685800" y="2856586"/>
            <a:ext cx="2708910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95528" y="2938882"/>
            <a:ext cx="2489454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Exporters / Importers</a:t>
            </a:r>
            <a:endParaRPr lang="en-US" sz="1030" dirty="0"/>
          </a:p>
        </p:txBody>
      </p:sp>
      <p:sp>
        <p:nvSpPr>
          <p:cNvPr id="13" name="Shape 11"/>
          <p:cNvSpPr/>
          <p:nvPr/>
        </p:nvSpPr>
        <p:spPr>
          <a:xfrm>
            <a:off x="3394710" y="2856586"/>
            <a:ext cx="4117543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504438" y="2938882"/>
            <a:ext cx="3898087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Operating history, references, product or buyer capacity</a:t>
            </a:r>
            <a:endParaRPr lang="en-US" sz="1030" dirty="0"/>
          </a:p>
        </p:txBody>
      </p:sp>
      <p:sp>
        <p:nvSpPr>
          <p:cNvPr id="15" name="Shape 13"/>
          <p:cNvSpPr/>
          <p:nvPr/>
        </p:nvSpPr>
        <p:spPr>
          <a:xfrm>
            <a:off x="7512253" y="2856586"/>
            <a:ext cx="4009187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21981" y="2938882"/>
            <a:ext cx="3789731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Real trade corridors</a:t>
            </a:r>
            <a:endParaRPr lang="en-US" sz="1030" dirty="0"/>
          </a:p>
        </p:txBody>
      </p:sp>
      <p:sp>
        <p:nvSpPr>
          <p:cNvPr id="17" name="Shape 15"/>
          <p:cNvSpPr/>
          <p:nvPr/>
        </p:nvSpPr>
        <p:spPr>
          <a:xfrm>
            <a:off x="685800" y="3338170"/>
            <a:ext cx="2708910" cy="4815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95528" y="3420466"/>
            <a:ext cx="2489454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Producers / Aggregators</a:t>
            </a:r>
            <a:endParaRPr lang="en-US" sz="1030" dirty="0"/>
          </a:p>
        </p:txBody>
      </p:sp>
      <p:sp>
        <p:nvSpPr>
          <p:cNvPr id="19" name="Shape 17"/>
          <p:cNvSpPr/>
          <p:nvPr/>
        </p:nvSpPr>
        <p:spPr>
          <a:xfrm>
            <a:off x="3394710" y="3338170"/>
            <a:ext cx="4117543" cy="4815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504438" y="3420466"/>
            <a:ext cx="3898087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Supply capacity, quality evidence, logistics readiness</a:t>
            </a:r>
            <a:endParaRPr lang="en-US" sz="1030" dirty="0"/>
          </a:p>
        </p:txBody>
      </p:sp>
      <p:sp>
        <p:nvSpPr>
          <p:cNvPr id="21" name="Shape 19"/>
          <p:cNvSpPr/>
          <p:nvPr/>
        </p:nvSpPr>
        <p:spPr>
          <a:xfrm>
            <a:off x="7512253" y="3338170"/>
            <a:ext cx="4009187" cy="4815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621981" y="3420466"/>
            <a:ext cx="3789731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Reliable supply base</a:t>
            </a:r>
            <a:endParaRPr lang="en-US" sz="1030" dirty="0"/>
          </a:p>
        </p:txBody>
      </p:sp>
      <p:sp>
        <p:nvSpPr>
          <p:cNvPr id="23" name="Shape 21"/>
          <p:cNvSpPr/>
          <p:nvPr/>
        </p:nvSpPr>
        <p:spPr>
          <a:xfrm>
            <a:off x="685800" y="3819754"/>
            <a:ext cx="2708910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95528" y="3902050"/>
            <a:ext cx="2489454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Financiers / Investors</a:t>
            </a:r>
            <a:endParaRPr lang="en-US" sz="1030" dirty="0"/>
          </a:p>
        </p:txBody>
      </p:sp>
      <p:sp>
        <p:nvSpPr>
          <p:cNvPr id="25" name="Shape 23"/>
          <p:cNvSpPr/>
          <p:nvPr/>
        </p:nvSpPr>
        <p:spPr>
          <a:xfrm>
            <a:off x="3394710" y="3819754"/>
            <a:ext cx="4117543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3504438" y="3902050"/>
            <a:ext cx="3898087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Capital access, mandate clarity, reputation</a:t>
            </a:r>
            <a:endParaRPr lang="en-US" sz="1030" dirty="0"/>
          </a:p>
        </p:txBody>
      </p:sp>
      <p:sp>
        <p:nvSpPr>
          <p:cNvPr id="27" name="Shape 25"/>
          <p:cNvSpPr/>
          <p:nvPr/>
        </p:nvSpPr>
        <p:spPr>
          <a:xfrm>
            <a:off x="7512253" y="3819754"/>
            <a:ext cx="4009187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7621981" y="3902050"/>
            <a:ext cx="3789731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Finance readiness</a:t>
            </a:r>
            <a:endParaRPr lang="en-US" sz="1030" dirty="0"/>
          </a:p>
        </p:txBody>
      </p:sp>
      <p:sp>
        <p:nvSpPr>
          <p:cNvPr id="29" name="Shape 27"/>
          <p:cNvSpPr/>
          <p:nvPr/>
        </p:nvSpPr>
        <p:spPr>
          <a:xfrm>
            <a:off x="685800" y="4301338"/>
            <a:ext cx="2708910" cy="4815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795528" y="4383634"/>
            <a:ext cx="2489454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Strategic operators</a:t>
            </a:r>
            <a:endParaRPr lang="en-US" sz="1030" dirty="0"/>
          </a:p>
        </p:txBody>
      </p:sp>
      <p:sp>
        <p:nvSpPr>
          <p:cNvPr id="31" name="Shape 29"/>
          <p:cNvSpPr/>
          <p:nvPr/>
        </p:nvSpPr>
        <p:spPr>
          <a:xfrm>
            <a:off x="3394710" y="4301338"/>
            <a:ext cx="4117543" cy="4815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3504438" y="4383634"/>
            <a:ext cx="3898087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Country reach, sector credibility, execution team</a:t>
            </a:r>
            <a:endParaRPr lang="en-US" sz="1030" dirty="0"/>
          </a:p>
        </p:txBody>
      </p:sp>
      <p:sp>
        <p:nvSpPr>
          <p:cNvPr id="33" name="Shape 31"/>
          <p:cNvSpPr/>
          <p:nvPr/>
        </p:nvSpPr>
        <p:spPr>
          <a:xfrm>
            <a:off x="7512253" y="4301338"/>
            <a:ext cx="4009187" cy="481584"/>
          </a:xfrm>
          <a:prstGeom prst="rect">
            <a:avLst/>
          </a:prstGeom>
          <a:solidFill>
            <a:srgbClr val="071A2D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7621981" y="4383634"/>
            <a:ext cx="3789731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Market leadership</a:t>
            </a:r>
            <a:endParaRPr lang="en-US" sz="1030" dirty="0"/>
          </a:p>
        </p:txBody>
      </p:sp>
      <p:sp>
        <p:nvSpPr>
          <p:cNvPr id="35" name="Shape 33"/>
          <p:cNvSpPr/>
          <p:nvPr/>
        </p:nvSpPr>
        <p:spPr>
          <a:xfrm>
            <a:off x="685800" y="4782922"/>
            <a:ext cx="2708910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795528" y="4865218"/>
            <a:ext cx="2489454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Value-adding specialists</a:t>
            </a:r>
            <a:endParaRPr lang="en-US" sz="1030" dirty="0"/>
          </a:p>
        </p:txBody>
      </p:sp>
      <p:sp>
        <p:nvSpPr>
          <p:cNvPr id="37" name="Shape 35"/>
          <p:cNvSpPr/>
          <p:nvPr/>
        </p:nvSpPr>
        <p:spPr>
          <a:xfrm>
            <a:off x="3394710" y="4782922"/>
            <a:ext cx="4117543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3504438" y="4865218"/>
            <a:ext cx="3898087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Inspection, logistics, legal, risk or compliance capability</a:t>
            </a:r>
            <a:endParaRPr lang="en-US" sz="1030" dirty="0"/>
          </a:p>
        </p:txBody>
      </p:sp>
      <p:sp>
        <p:nvSpPr>
          <p:cNvPr id="39" name="Shape 37"/>
          <p:cNvSpPr/>
          <p:nvPr/>
        </p:nvSpPr>
        <p:spPr>
          <a:xfrm>
            <a:off x="7512253" y="4782922"/>
            <a:ext cx="4009187" cy="481584"/>
          </a:xfrm>
          <a:prstGeom prst="rect">
            <a:avLst/>
          </a:prstGeom>
          <a:solidFill>
            <a:srgbClr val="151719">
              <a:alpha val="96000"/>
            </a:srgbClr>
          </a:solidFill>
          <a:ln w="5080">
            <a:solidFill>
              <a:srgbClr val="C9A14A">
                <a:alpha val="25000"/>
              </a:srgbClr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7621981" y="4865218"/>
            <a:ext cx="3789731" cy="353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3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Execution support</a:t>
            </a:r>
            <a:endParaRPr lang="en-US" sz="1030" dirty="0"/>
          </a:p>
        </p:txBody>
      </p:sp>
      <p:pic>
        <p:nvPicPr>
          <p:cNvPr id="41" name="Image 0" descr="/mnt/data/afridirect_innercircle_emblem_cro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1424" y="347472"/>
            <a:ext cx="831273" cy="731520"/>
          </a:xfrm>
          <a:prstGeom prst="rect">
            <a:avLst/>
          </a:prstGeom>
        </p:spPr>
      </p:pic>
      <p:sp>
        <p:nvSpPr>
          <p:cNvPr id="42" name="Text 39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Member profile</a:t>
            </a:r>
            <a:endParaRPr lang="en-US" sz="740" dirty="0"/>
          </a:p>
        </p:txBody>
      </p:sp>
      <p:sp>
        <p:nvSpPr>
          <p:cNvPr id="43" name="Text 40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44" name="Shape 41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A0C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74980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ADMISSION MODEL</a:t>
            </a:r>
            <a:endParaRPr lang="en-US" sz="920" dirty="0"/>
          </a:p>
        </p:txBody>
      </p:sp>
      <p:sp>
        <p:nvSpPr>
          <p:cNvPr id="3" name="Text 1"/>
          <p:cNvSpPr/>
          <p:nvPr/>
        </p:nvSpPr>
        <p:spPr>
          <a:xfrm>
            <a:off x="594360" y="804672"/>
            <a:ext cx="74980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Membership is earned, not bought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594360" y="1737360"/>
            <a:ext cx="749808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admission model protects the brand, protects the existing members and prevents the platform from becoming noisy.</a:t>
            </a:r>
            <a:endParaRPr lang="en-US" sz="1360" dirty="0"/>
          </a:p>
        </p:txBody>
      </p:sp>
      <p:sp>
        <p:nvSpPr>
          <p:cNvPr id="5" name="Shape 3"/>
          <p:cNvSpPr/>
          <p:nvPr/>
        </p:nvSpPr>
        <p:spPr>
          <a:xfrm>
            <a:off x="2637130" y="3515868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6" name="Shape 4"/>
          <p:cNvSpPr/>
          <p:nvPr/>
        </p:nvSpPr>
        <p:spPr>
          <a:xfrm>
            <a:off x="4881067" y="3515868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7" name="Shape 5"/>
          <p:cNvSpPr/>
          <p:nvPr/>
        </p:nvSpPr>
        <p:spPr>
          <a:xfrm>
            <a:off x="7125005" y="3515868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8" name="Shape 6"/>
          <p:cNvSpPr/>
          <p:nvPr/>
        </p:nvSpPr>
        <p:spPr>
          <a:xfrm>
            <a:off x="9368942" y="3515868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9" name="Shape 7"/>
          <p:cNvSpPr/>
          <p:nvPr/>
        </p:nvSpPr>
        <p:spPr>
          <a:xfrm>
            <a:off x="594360" y="2761488"/>
            <a:ext cx="2042770" cy="1508760"/>
          </a:xfrm>
          <a:prstGeom prst="roundRect">
            <a:avLst>
              <a:gd name="adj" fmla="val 4848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22376" y="2871216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731520" y="3172968"/>
            <a:ext cx="176845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Nomination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731520" y="3666744"/>
            <a:ext cx="17684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Candidate identified through trusted networks or direct application.</a:t>
            </a:r>
            <a:endParaRPr lang="en-US" sz="970" dirty="0"/>
          </a:p>
        </p:txBody>
      </p:sp>
      <p:sp>
        <p:nvSpPr>
          <p:cNvPr id="13" name="Shape 11"/>
          <p:cNvSpPr/>
          <p:nvPr/>
        </p:nvSpPr>
        <p:spPr>
          <a:xfrm>
            <a:off x="2838298" y="2761488"/>
            <a:ext cx="2042770" cy="1508760"/>
          </a:xfrm>
          <a:prstGeom prst="roundRect">
            <a:avLst>
              <a:gd name="adj" fmla="val 4848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2966314" y="2871216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2975458" y="3172968"/>
            <a:ext cx="176845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Business review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2975458" y="3666744"/>
            <a:ext cx="17684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Operating history, reputation, references and market position.</a:t>
            </a:r>
            <a:endParaRPr lang="en-US" sz="970" dirty="0"/>
          </a:p>
        </p:txBody>
      </p:sp>
      <p:sp>
        <p:nvSpPr>
          <p:cNvPr id="17" name="Shape 15"/>
          <p:cNvSpPr/>
          <p:nvPr/>
        </p:nvSpPr>
        <p:spPr>
          <a:xfrm>
            <a:off x="5082235" y="2761488"/>
            <a:ext cx="2042770" cy="1508760"/>
          </a:xfrm>
          <a:prstGeom prst="roundRect">
            <a:avLst>
              <a:gd name="adj" fmla="val 4848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5210251" y="2871216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19" name="Text 17"/>
          <p:cNvSpPr/>
          <p:nvPr/>
        </p:nvSpPr>
        <p:spPr>
          <a:xfrm>
            <a:off x="5219395" y="3172968"/>
            <a:ext cx="176845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Capacity check</a:t>
            </a:r>
            <a:endParaRPr lang="en-US" sz="1350" dirty="0"/>
          </a:p>
        </p:txBody>
      </p:sp>
      <p:sp>
        <p:nvSpPr>
          <p:cNvPr id="20" name="Text 18"/>
          <p:cNvSpPr/>
          <p:nvPr/>
        </p:nvSpPr>
        <p:spPr>
          <a:xfrm>
            <a:off x="5219395" y="3666744"/>
            <a:ext cx="17684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Product, buyer, capital, corridor, asset or execution capability.</a:t>
            </a:r>
            <a:endParaRPr lang="en-US" sz="970" dirty="0"/>
          </a:p>
        </p:txBody>
      </p:sp>
      <p:sp>
        <p:nvSpPr>
          <p:cNvPr id="21" name="Shape 19"/>
          <p:cNvSpPr/>
          <p:nvPr/>
        </p:nvSpPr>
        <p:spPr>
          <a:xfrm>
            <a:off x="7326173" y="2761488"/>
            <a:ext cx="2042770" cy="1508760"/>
          </a:xfrm>
          <a:prstGeom prst="roundRect">
            <a:avLst>
              <a:gd name="adj" fmla="val 4848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454189" y="2871216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7463333" y="3172968"/>
            <a:ext cx="176845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Charter acceptance</a:t>
            </a:r>
            <a:endParaRPr lang="en-US" sz="1350" dirty="0"/>
          </a:p>
        </p:txBody>
      </p:sp>
      <p:sp>
        <p:nvSpPr>
          <p:cNvPr id="24" name="Text 22"/>
          <p:cNvSpPr/>
          <p:nvPr/>
        </p:nvSpPr>
        <p:spPr>
          <a:xfrm>
            <a:off x="7463333" y="3666744"/>
            <a:ext cx="17684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Direct-trade conduct, confidentiality and documentation discipline.</a:t>
            </a:r>
            <a:endParaRPr lang="en-US" sz="970" dirty="0"/>
          </a:p>
        </p:txBody>
      </p:sp>
      <p:sp>
        <p:nvSpPr>
          <p:cNvPr id="25" name="Shape 23"/>
          <p:cNvSpPr/>
          <p:nvPr/>
        </p:nvSpPr>
        <p:spPr>
          <a:xfrm>
            <a:off x="9570110" y="2761488"/>
            <a:ext cx="2042770" cy="1508760"/>
          </a:xfrm>
          <a:prstGeom prst="roundRect">
            <a:avLst>
              <a:gd name="adj" fmla="val 4848"/>
            </a:avLst>
          </a:prstGeom>
          <a:solidFill>
            <a:srgbClr val="071A2D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9698126" y="2871216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27" name="Text 25"/>
          <p:cNvSpPr/>
          <p:nvPr/>
        </p:nvSpPr>
        <p:spPr>
          <a:xfrm>
            <a:off x="9707270" y="3172968"/>
            <a:ext cx="176845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Circle approval</a:t>
            </a:r>
            <a:endParaRPr lang="en-US" sz="1350" dirty="0"/>
          </a:p>
        </p:txBody>
      </p:sp>
      <p:sp>
        <p:nvSpPr>
          <p:cNvPr id="28" name="Text 26"/>
          <p:cNvSpPr/>
          <p:nvPr/>
        </p:nvSpPr>
        <p:spPr>
          <a:xfrm>
            <a:off x="9707270" y="3666744"/>
            <a:ext cx="17684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7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Admitted when the member strengthens the club and the corridor.</a:t>
            </a:r>
            <a:endParaRPr lang="en-US" sz="970" dirty="0"/>
          </a:p>
        </p:txBody>
      </p:sp>
      <p:sp>
        <p:nvSpPr>
          <p:cNvPr id="29" name="Shape 27"/>
          <p:cNvSpPr/>
          <p:nvPr/>
        </p:nvSpPr>
        <p:spPr>
          <a:xfrm>
            <a:off x="1389888" y="5138928"/>
            <a:ext cx="9418320" cy="713232"/>
          </a:xfrm>
          <a:prstGeom prst="rect">
            <a:avLst>
              <a:gd name="adj" fmla="val 6410"/>
            </a:avLst>
          </a:prstGeom>
          <a:solidFill>
            <a:srgbClr val="0B2A22">
              <a:alpha val="95000"/>
            </a:srgbClr>
          </a:solidFill>
          <a:ln w="1397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1627632" y="5340096"/>
            <a:ext cx="894283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100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smaller verified circle is more valuable than a larger unverified database.</a:t>
            </a:r>
            <a:endParaRPr lang="en-US" sz="2100" dirty="0"/>
          </a:p>
        </p:txBody>
      </p:sp>
      <p:sp>
        <p:nvSpPr>
          <p:cNvPr id="31" name="Text 29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Admission model</a:t>
            </a:r>
            <a:endParaRPr lang="en-US" sz="740" dirty="0"/>
          </a:p>
        </p:txBody>
      </p:sp>
      <p:sp>
        <p:nvSpPr>
          <p:cNvPr id="32" name="Text 30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33" name="Shape 31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corridor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7589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VALUE PROPOSITION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75895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Founding member privileges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758952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first members receive priority access to the tools, relationships and governance architecture that define AfriDirect.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685800" y="2880360"/>
            <a:ext cx="2558034" cy="18745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50392" y="304495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850392" y="341071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Private access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50392" y="4014216"/>
            <a:ext cx="2228850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Controlled introductions to verified leaders, buyers, suppliers and strategic partners.</a:t>
            </a:r>
            <a:endParaRPr lang="en-US" sz="1180" dirty="0"/>
          </a:p>
        </p:txBody>
      </p:sp>
      <p:sp>
        <p:nvSpPr>
          <p:cNvPr id="10" name="Shape 7"/>
          <p:cNvSpPr/>
          <p:nvPr/>
        </p:nvSpPr>
        <p:spPr>
          <a:xfrm>
            <a:off x="3445002" y="2880360"/>
            <a:ext cx="2558034" cy="18745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3609594" y="304495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3609594" y="341071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Curated opportunities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3609594" y="4014216"/>
            <a:ext cx="2228850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Priority review of serious inbound and outbound trade opportunities.</a:t>
            </a:r>
            <a:endParaRPr lang="en-US" sz="1180" dirty="0"/>
          </a:p>
        </p:txBody>
      </p:sp>
      <p:sp>
        <p:nvSpPr>
          <p:cNvPr id="14" name="Shape 11"/>
          <p:cNvSpPr/>
          <p:nvPr/>
        </p:nvSpPr>
        <p:spPr>
          <a:xfrm>
            <a:off x="6204204" y="2880360"/>
            <a:ext cx="2558034" cy="187452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368796" y="304495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6368796" y="341071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Trade rooms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6368796" y="4014216"/>
            <a:ext cx="2228850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Private spaces for counterparties, documents and transaction status.</a:t>
            </a:r>
            <a:endParaRPr lang="en-US" sz="1180" dirty="0"/>
          </a:p>
        </p:txBody>
      </p:sp>
      <p:sp>
        <p:nvSpPr>
          <p:cNvPr id="18" name="Shape 15"/>
          <p:cNvSpPr/>
          <p:nvPr/>
        </p:nvSpPr>
        <p:spPr>
          <a:xfrm>
            <a:off x="8963406" y="2880360"/>
            <a:ext cx="2558034" cy="187452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9127998" y="3044952"/>
            <a:ext cx="222885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9127998" y="3410712"/>
            <a:ext cx="222885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Influence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9127998" y="4014216"/>
            <a:ext cx="2228850" cy="5760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Founding members help shape corridors, standards and sector tables.</a:t>
            </a:r>
            <a:endParaRPr lang="en-US" sz="1180" dirty="0"/>
          </a:p>
        </p:txBody>
      </p:sp>
      <p:sp>
        <p:nvSpPr>
          <p:cNvPr id="22" name="Text 19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Privileges</a:t>
            </a:r>
            <a:endParaRPr lang="en-US" sz="740" dirty="0"/>
          </a:p>
        </p:txBody>
      </p:sp>
      <p:sp>
        <p:nvSpPr>
          <p:cNvPr id="23" name="Text 20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4" name="Shape 21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verification_dar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8138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VERIFICATION ARCHITECTURE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594360" y="804672"/>
            <a:ext cx="81381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DTC + DTI: the trust layer inside the club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594360" y="1737360"/>
            <a:ext cx="813816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AfriDirect’s proprietary systems organize identity, documents, trade records and title-control discipline.</a:t>
            </a:r>
            <a:endParaRPr lang="en-US" sz="1360" dirty="0"/>
          </a:p>
        </p:txBody>
      </p:sp>
      <p:sp>
        <p:nvSpPr>
          <p:cNvPr id="6" name="Shape 3"/>
          <p:cNvSpPr/>
          <p:nvPr/>
        </p:nvSpPr>
        <p:spPr>
          <a:xfrm>
            <a:off x="2673706" y="4636008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7" name="Shape 4"/>
          <p:cNvSpPr/>
          <p:nvPr/>
        </p:nvSpPr>
        <p:spPr>
          <a:xfrm>
            <a:off x="4908499" y="4636008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8" name="Shape 5"/>
          <p:cNvSpPr/>
          <p:nvPr/>
        </p:nvSpPr>
        <p:spPr>
          <a:xfrm>
            <a:off x="7143293" y="4636008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9" name="Shape 6"/>
          <p:cNvSpPr/>
          <p:nvPr/>
        </p:nvSpPr>
        <p:spPr>
          <a:xfrm>
            <a:off x="9378086" y="4636008"/>
            <a:ext cx="201168" cy="0"/>
          </a:xfrm>
          <a:prstGeom prst="line">
            <a:avLst/>
          </a:prstGeom>
          <a:noFill/>
          <a:ln w="15240">
            <a:solidFill>
              <a:srgbClr val="C9A14A">
                <a:alpha val="88000"/>
              </a:srgbClr>
            </a:solidFill>
            <a:prstDash val="solid"/>
            <a:headEnd type="none"/>
            <a:tailEnd type="triangle"/>
          </a:ln>
        </p:spPr>
      </p:sp>
      <p:sp>
        <p:nvSpPr>
          <p:cNvPr id="10" name="Shape 7"/>
          <p:cNvSpPr/>
          <p:nvPr/>
        </p:nvSpPr>
        <p:spPr>
          <a:xfrm>
            <a:off x="640080" y="3959352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68096" y="4069080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777240" y="4370832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Member identity</a:t>
            </a:r>
            <a:endParaRPr lang="en-US" sz="1320" dirty="0"/>
          </a:p>
        </p:txBody>
      </p:sp>
      <p:sp>
        <p:nvSpPr>
          <p:cNvPr id="13" name="Text 10"/>
          <p:cNvSpPr/>
          <p:nvPr/>
        </p:nvSpPr>
        <p:spPr>
          <a:xfrm>
            <a:off x="777240" y="4864608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Business and capacity evidence reviewed.</a:t>
            </a:r>
            <a:endParaRPr lang="en-US" sz="920" dirty="0"/>
          </a:p>
        </p:txBody>
      </p:sp>
      <p:sp>
        <p:nvSpPr>
          <p:cNvPr id="14" name="Shape 11"/>
          <p:cNvSpPr/>
          <p:nvPr/>
        </p:nvSpPr>
        <p:spPr>
          <a:xfrm>
            <a:off x="2874874" y="3959352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002890" y="4069080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16" name="Text 13"/>
          <p:cNvSpPr/>
          <p:nvPr/>
        </p:nvSpPr>
        <p:spPr>
          <a:xfrm>
            <a:off x="3012034" y="4370832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Trade file</a:t>
            </a:r>
            <a:endParaRPr lang="en-US" sz="1320" dirty="0"/>
          </a:p>
        </p:txBody>
      </p:sp>
      <p:sp>
        <p:nvSpPr>
          <p:cNvPr id="17" name="Text 14"/>
          <p:cNvSpPr/>
          <p:nvPr/>
        </p:nvSpPr>
        <p:spPr>
          <a:xfrm>
            <a:off x="3012034" y="4864608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Core documents organized and status-tracked.</a:t>
            </a:r>
            <a:endParaRPr lang="en-US" sz="920" dirty="0"/>
          </a:p>
        </p:txBody>
      </p:sp>
      <p:sp>
        <p:nvSpPr>
          <p:cNvPr id="18" name="Shape 15"/>
          <p:cNvSpPr/>
          <p:nvPr/>
        </p:nvSpPr>
        <p:spPr>
          <a:xfrm>
            <a:off x="5109667" y="3959352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237683" y="4069080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5246827" y="4370832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DTC record</a:t>
            </a:r>
            <a:endParaRPr lang="en-US" sz="1320" dirty="0"/>
          </a:p>
        </p:txBody>
      </p:sp>
      <p:sp>
        <p:nvSpPr>
          <p:cNvPr id="21" name="Text 18"/>
          <p:cNvSpPr/>
          <p:nvPr/>
        </p:nvSpPr>
        <p:spPr>
          <a:xfrm>
            <a:off x="5246827" y="4864608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Transaction authenticity and verification notes.</a:t>
            </a:r>
            <a:endParaRPr lang="en-US" sz="920" dirty="0"/>
          </a:p>
        </p:txBody>
      </p:sp>
      <p:sp>
        <p:nvSpPr>
          <p:cNvPr id="22" name="Shape 19"/>
          <p:cNvSpPr/>
          <p:nvPr/>
        </p:nvSpPr>
        <p:spPr>
          <a:xfrm>
            <a:off x="7344461" y="3959352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472477" y="4069080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7481621" y="4370832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DTI support</a:t>
            </a:r>
            <a:endParaRPr lang="en-US" sz="1320" dirty="0"/>
          </a:p>
        </p:txBody>
      </p:sp>
      <p:sp>
        <p:nvSpPr>
          <p:cNvPr id="25" name="Text 22"/>
          <p:cNvSpPr/>
          <p:nvPr/>
        </p:nvSpPr>
        <p:spPr>
          <a:xfrm>
            <a:off x="7481621" y="4864608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Title or ownership-control record where applicable.</a:t>
            </a:r>
            <a:endParaRPr lang="en-US" sz="920" dirty="0"/>
          </a:p>
        </p:txBody>
      </p:sp>
      <p:sp>
        <p:nvSpPr>
          <p:cNvPr id="26" name="Shape 23"/>
          <p:cNvSpPr/>
          <p:nvPr/>
        </p:nvSpPr>
        <p:spPr>
          <a:xfrm>
            <a:off x="9579254" y="3959352"/>
            <a:ext cx="2033626" cy="1353312"/>
          </a:xfrm>
          <a:prstGeom prst="roundRect">
            <a:avLst>
              <a:gd name="adj" fmla="val 5405"/>
            </a:avLst>
          </a:prstGeom>
          <a:solidFill>
            <a:srgbClr val="0B2A22">
              <a:alpha val="98000"/>
            </a:srgbClr>
          </a:solidFill>
          <a:ln w="12700">
            <a:solidFill>
              <a:srgbClr val="C9A14A">
                <a:alpha val="80000"/>
              </a:srgbClr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9707270" y="4069080"/>
            <a:ext cx="3840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28" name="Text 25"/>
          <p:cNvSpPr/>
          <p:nvPr/>
        </p:nvSpPr>
        <p:spPr>
          <a:xfrm>
            <a:off x="9716414" y="4370832"/>
            <a:ext cx="175930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2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Remedy path</a:t>
            </a:r>
            <a:endParaRPr lang="en-US" sz="1320" dirty="0"/>
          </a:p>
        </p:txBody>
      </p:sp>
      <p:sp>
        <p:nvSpPr>
          <p:cNvPr id="29" name="Text 26"/>
          <p:cNvSpPr/>
          <p:nvPr/>
        </p:nvSpPr>
        <p:spPr>
          <a:xfrm>
            <a:off x="9716414" y="4864608"/>
            <a:ext cx="175930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2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Dispute or correction record supports accountability.</a:t>
            </a:r>
            <a:endParaRPr lang="en-US" sz="920" dirty="0"/>
          </a:p>
        </p:txBody>
      </p:sp>
      <p:sp>
        <p:nvSpPr>
          <p:cNvPr id="30" name="Text 27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DTC + DTI layer</a:t>
            </a:r>
            <a:endParaRPr lang="en-US" sz="740" dirty="0"/>
          </a:p>
        </p:txBody>
      </p:sp>
      <p:sp>
        <p:nvSpPr>
          <p:cNvPr id="31" name="Text 28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32" name="Shape 29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3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fridirect_platform_dark.png">    </p:cNvPr>
          <p:cNvPicPr>
            <a:picLocks noChangeAspect="1"/>
          </p:cNvPicPr>
          <p:nvPr/>
        </p:nvPicPr>
        <p:blipFill>
          <a:blip r:embed="rId1"/>
          <a:srcRect l="14901" r="14901" t="0" b="0"/>
          <a:stretch/>
        </p:blipFill>
        <p:spPr>
          <a:xfrm>
            <a:off x="6199632" y="822960"/>
            <a:ext cx="5303520" cy="42519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368" y="777240"/>
            <a:ext cx="5074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2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OPERATING MODEL</a:t>
            </a:r>
            <a:endParaRPr lang="en-US" sz="920" dirty="0"/>
          </a:p>
        </p:txBody>
      </p:sp>
      <p:sp>
        <p:nvSpPr>
          <p:cNvPr id="4" name="Text 1"/>
          <p:cNvSpPr/>
          <p:nvPr/>
        </p:nvSpPr>
        <p:spPr>
          <a:xfrm>
            <a:off x="658368" y="1078992"/>
            <a:ext cx="5074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Private deal rooms before public listings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58368" y="2011680"/>
            <a:ext cx="507492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36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 the club phase, opportunities are not thrown into an open market. They are placed in controlled rooms with accountable parties.</a:t>
            </a:r>
            <a:endParaRPr lang="en-US" sz="1360" dirty="0"/>
          </a:p>
        </p:txBody>
      </p:sp>
      <p:sp>
        <p:nvSpPr>
          <p:cNvPr id="6" name="Text 3"/>
          <p:cNvSpPr/>
          <p:nvPr/>
        </p:nvSpPr>
        <p:spPr>
          <a:xfrm>
            <a:off x="685800" y="3154680"/>
            <a:ext cx="5029200" cy="10058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indent="0" marL="0">
              <a:buNone/>
            </a:pPr>
            <a:r>
              <a:rPr lang="en-US" sz="1420" dirty="0">
                <a:solidFill>
                  <a:srgbClr val="F5F0E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Each room can hold the verified members, trade file, transaction documents, counterparty questions, DTC record and DTI/title notes when relevant.</a:t>
            </a:r>
            <a:endParaRPr lang="en-US" sz="1420" dirty="0"/>
          </a:p>
        </p:txBody>
      </p:sp>
      <p:sp>
        <p:nvSpPr>
          <p:cNvPr id="7" name="Shape 4"/>
          <p:cNvSpPr/>
          <p:nvPr/>
        </p:nvSpPr>
        <p:spPr>
          <a:xfrm>
            <a:off x="685800" y="4553712"/>
            <a:ext cx="1606296" cy="132588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0392" y="4718304"/>
            <a:ext cx="127711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CONTROL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50392" y="5084064"/>
            <a:ext cx="127711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Access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850392" y="5687568"/>
            <a:ext cx="1277112" cy="274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Only approved parties see sensitive deal information.</a:t>
            </a:r>
            <a:endParaRPr lang="en-US" sz="1180" dirty="0"/>
          </a:p>
        </p:txBody>
      </p:sp>
      <p:sp>
        <p:nvSpPr>
          <p:cNvPr id="11" name="Shape 8"/>
          <p:cNvSpPr/>
          <p:nvPr/>
        </p:nvSpPr>
        <p:spPr>
          <a:xfrm>
            <a:off x="2420112" y="4553712"/>
            <a:ext cx="1606296" cy="1325880"/>
          </a:xfrm>
          <a:prstGeom prst="rect">
            <a:avLst/>
          </a:prstGeom>
          <a:solidFill>
            <a:srgbClr val="0B2A22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2584704" y="4718304"/>
            <a:ext cx="127711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PROOF</a:t>
            </a:r>
            <a:endParaRPr lang="en-US" sz="850" dirty="0"/>
          </a:p>
        </p:txBody>
      </p:sp>
      <p:sp>
        <p:nvSpPr>
          <p:cNvPr id="13" name="Text 10"/>
          <p:cNvSpPr/>
          <p:nvPr/>
        </p:nvSpPr>
        <p:spPr>
          <a:xfrm>
            <a:off x="2584704" y="5084064"/>
            <a:ext cx="127711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Documents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2584704" y="5687568"/>
            <a:ext cx="1277112" cy="274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Evidence is status-tracked and organized.</a:t>
            </a:r>
            <a:endParaRPr lang="en-US" sz="1180" dirty="0"/>
          </a:p>
        </p:txBody>
      </p:sp>
      <p:sp>
        <p:nvSpPr>
          <p:cNvPr id="15" name="Shape 12"/>
          <p:cNvSpPr/>
          <p:nvPr/>
        </p:nvSpPr>
        <p:spPr>
          <a:xfrm>
            <a:off x="4154424" y="4553712"/>
            <a:ext cx="1606296" cy="1325880"/>
          </a:xfrm>
          <a:prstGeom prst="rect">
            <a:avLst/>
          </a:prstGeom>
          <a:solidFill>
            <a:srgbClr val="071A2D">
              <a:alpha val="92000"/>
            </a:srgbClr>
          </a:solidFill>
          <a:ln w="9525">
            <a:solidFill>
              <a:srgbClr val="C9A14A">
                <a:alpha val="55000"/>
              </a:srgbClr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4319016" y="4718304"/>
            <a:ext cx="127711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PACE</a:t>
            </a:r>
            <a:endParaRPr lang="en-US" sz="850" dirty="0"/>
          </a:p>
        </p:txBody>
      </p:sp>
      <p:sp>
        <p:nvSpPr>
          <p:cNvPr id="17" name="Text 14"/>
          <p:cNvSpPr/>
          <p:nvPr/>
        </p:nvSpPr>
        <p:spPr>
          <a:xfrm>
            <a:off x="4319016" y="5084064"/>
            <a:ext cx="1277112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50" b="1" dirty="0">
                <a:solidFill>
                  <a:srgbClr val="F5F0E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Decision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4319016" y="5687568"/>
            <a:ext cx="1277112" cy="274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8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Members move faster because the room filters noise.</a:t>
            </a:r>
            <a:endParaRPr lang="en-US" sz="1180" dirty="0"/>
          </a:p>
        </p:txBody>
      </p:sp>
      <p:sp>
        <p:nvSpPr>
          <p:cNvPr id="19" name="Text 16"/>
          <p:cNvSpPr/>
          <p:nvPr/>
        </p:nvSpPr>
        <p:spPr>
          <a:xfrm>
            <a:off x="502920" y="6510528"/>
            <a:ext cx="51206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40" dirty="0">
                <a:solidFill>
                  <a:srgbClr val="AEB8B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 Founding Circle | Deal rooms</a:t>
            </a:r>
            <a:endParaRPr lang="en-US" sz="740" dirty="0"/>
          </a:p>
        </p:txBody>
      </p:sp>
      <p:sp>
        <p:nvSpPr>
          <p:cNvPr id="20" name="Text 17"/>
          <p:cNvSpPr/>
          <p:nvPr/>
        </p:nvSpPr>
        <p:spPr>
          <a:xfrm>
            <a:off x="9418320" y="6510528"/>
            <a:ext cx="22402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40" dirty="0">
                <a:solidFill>
                  <a:srgbClr val="E2C16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afridirect.trade</a:t>
            </a:r>
            <a:endParaRPr lang="en-US" sz="740" dirty="0"/>
          </a:p>
        </p:txBody>
      </p:sp>
      <p:sp>
        <p:nvSpPr>
          <p:cNvPr id="21" name="Shape 18"/>
          <p:cNvSpPr/>
          <p:nvPr/>
        </p:nvSpPr>
        <p:spPr>
          <a:xfrm>
            <a:off x="502920" y="6382512"/>
            <a:ext cx="11155680" cy="0"/>
          </a:xfrm>
          <a:prstGeom prst="line">
            <a:avLst/>
          </a:prstGeom>
          <a:noFill/>
          <a:ln w="6350">
            <a:solidFill>
              <a:srgbClr val="C9A14A">
                <a:alpha val="32000"/>
              </a:srgbClr>
            </a:solidFill>
            <a:prstDash val="solid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AfriDirect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AfriDirect Founding Members Elite Inner Circle Club</dc:title>
  <dc:subject>AfriDirect Founding Members Elite Inner Circle Club</dc:subject>
  <dc:creator>AfriDirect</dc:creator>
  <cp:lastModifiedBy>AfriDirect</cp:lastModifiedBy>
  <cp:revision>1</cp:revision>
  <dcterms:created xsi:type="dcterms:W3CDTF">2026-06-28T12:29:28Z</dcterms:created>
  <dcterms:modified xsi:type="dcterms:W3CDTF">2026-06-28T12:29:28Z</dcterms:modified>
</cp:coreProperties>
</file>